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80" r:id="rId4"/>
    <p:sldId id="268" r:id="rId5"/>
    <p:sldId id="281" r:id="rId6"/>
    <p:sldId id="270" r:id="rId7"/>
    <p:sldId id="271" r:id="rId8"/>
    <p:sldId id="282" r:id="rId9"/>
    <p:sldId id="283" r:id="rId10"/>
    <p:sldId id="273" r:id="rId11"/>
    <p:sldId id="287" r:id="rId12"/>
    <p:sldId id="274" r:id="rId13"/>
    <p:sldId id="285" r:id="rId14"/>
    <p:sldId id="278" r:id="rId15"/>
    <p:sldId id="277" r:id="rId16"/>
    <p:sldId id="279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D4C"/>
    <a:srgbClr val="EB8B2D"/>
    <a:srgbClr val="343433"/>
    <a:srgbClr val="636462"/>
    <a:srgbClr val="777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87"/>
  </p:normalViewPr>
  <p:slideViewPr>
    <p:cSldViewPr snapToGrid="0" snapToObjects="1" showGuides="1">
      <p:cViewPr varScale="1">
        <p:scale>
          <a:sx n="93" d="100"/>
          <a:sy n="93" d="100"/>
        </p:scale>
        <p:origin x="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70" d="100"/>
          <a:sy n="170" d="100"/>
        </p:scale>
        <p:origin x="64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F9A7093-B570-B193-D7A9-C5C63DBA20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BD1486-6470-ADF8-DE88-7EFF4FFC6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5FBCA-7827-204B-8916-3BD441F72BB8}" type="datetimeFigureOut">
              <a:rPr lang="de-DE" smtClean="0"/>
              <a:t>13.05.2024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AD9848-4544-6C88-D485-3E2FFA25BC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54C57B-ECE4-849C-BD69-0C6CD30F61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2C0D7-0313-8748-AFD1-FE9CFDB25C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5887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CE5A1-857B-214D-8BEE-AF65CEFCD544}" type="datetimeFigureOut">
              <a:rPr lang="de-DE" smtClean="0"/>
              <a:t>13.05.2024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31BCB-E4CC-CD41-BF0E-941D9510A3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6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47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11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544CBE7-AFBB-1961-3EFC-905CC26E2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3705"/>
          <a:stretch/>
        </p:blipFill>
        <p:spPr>
          <a:xfrm>
            <a:off x="0" y="0"/>
            <a:ext cx="12240683" cy="52532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A5A38D-E190-82AE-46C3-26548925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3" y="5533147"/>
            <a:ext cx="10561669" cy="4778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667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75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Social Media+w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7090AD0-FD2A-CA7D-BBD5-5B2FCD0D8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24068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6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4FC01E-4815-58CB-245F-C6264A32E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130142"/>
            <a:ext cx="10858029" cy="4746783"/>
          </a:xfrm>
        </p:spPr>
        <p:txBody>
          <a:bodyPr/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864711B-B66A-4977-94BF-C8F796675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ADEC43C-9F10-44C2-948C-1CE9C0008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62F2930-2022-4645-AD40-1CBBC51C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DB4200-B07A-411A-9FE4-AD38EF843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24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0E2EE-6D34-4B5B-AA4B-573B592F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CA28F89-96FF-4583-812E-E0A19D070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FFC789B-2A81-4438-874D-C120BD958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5BED4D0-8BC2-43F5-A2D4-B6152750D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51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6763" y="1130400"/>
            <a:ext cx="5273191" cy="4751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en-US" dirty="0"/>
            </a:lvl5pPr>
          </a:lstStyle>
          <a:p>
            <a:pPr marL="228594" lvl="0" indent="-228594">
              <a:buFont typeface="Wingdings" pitchFamily="2" charset="2"/>
              <a:buChar char="§"/>
            </a:pPr>
            <a:r>
              <a:rPr lang="de-DE" dirty="0"/>
              <a:t>Mastertextformat bearbeiten</a:t>
            </a:r>
          </a:p>
          <a:p>
            <a:pPr marL="685783" lvl="1" indent="-228594">
              <a:buFont typeface="Wingdings" pitchFamily="2" charset="2"/>
              <a:buChar char="§"/>
            </a:pPr>
            <a:r>
              <a:rPr lang="de-DE" dirty="0"/>
              <a:t>Zweite Ebene</a:t>
            </a:r>
          </a:p>
          <a:p>
            <a:pPr marL="1142971" lvl="2" indent="-228594">
              <a:buFont typeface="Wingdings" pitchFamily="2" charset="2"/>
              <a:buChar char="§"/>
            </a:pPr>
            <a:r>
              <a:rPr lang="de-DE" dirty="0"/>
              <a:t>Dritte Ebene</a:t>
            </a:r>
          </a:p>
          <a:p>
            <a:pPr marL="1600160" lvl="3" indent="-228594">
              <a:buFont typeface="Wingdings" pitchFamily="2" charset="2"/>
              <a:buChar char="§"/>
            </a:pPr>
            <a:r>
              <a:rPr lang="de-DE" dirty="0"/>
              <a:t>Vierte Ebene</a:t>
            </a:r>
          </a:p>
          <a:p>
            <a:pPr marL="2057349" lvl="4" indent="-228594">
              <a:buFont typeface="Wingdings" pitchFamily="2" charset="2"/>
              <a:buChar char="§"/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F25E90-E439-A938-CC55-2C9384E72B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9368" y="1130400"/>
            <a:ext cx="5274000" cy="4751387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D2A0F63-3047-48A0-8844-706F94AA5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1F5EA41-68C8-4101-A777-DA8D66CD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A835BB1-C341-484D-9478-FD7AC6FE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3CABCA6-8A44-4510-88DF-105258291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87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0969" y="1797050"/>
            <a:ext cx="5274000" cy="4079875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2000">
                <a:solidFill>
                  <a:srgbClr val="4C4D4C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3EBBEB-ABBC-395C-14A7-2F7F0FAE60BA}"/>
              </a:ext>
            </a:extLst>
          </p:cNvPr>
          <p:cNvSpPr txBox="1"/>
          <p:nvPr userDrawn="1"/>
        </p:nvSpPr>
        <p:spPr>
          <a:xfrm>
            <a:off x="770969" y="1126927"/>
            <a:ext cx="5273999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Untertitelformat bearbeiten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8689F5-31B5-F924-6649-EBD229A11FB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59368" y="1797050"/>
            <a:ext cx="5274000" cy="4079875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2000">
                <a:solidFill>
                  <a:srgbClr val="4C4D4C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CADC7D-CFAE-D0EC-0BBB-45D49E9E25BF}"/>
              </a:ext>
            </a:extLst>
          </p:cNvPr>
          <p:cNvSpPr txBox="1"/>
          <p:nvPr userDrawn="1"/>
        </p:nvSpPr>
        <p:spPr>
          <a:xfrm>
            <a:off x="6359368" y="1127050"/>
            <a:ext cx="5274000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Untertitelformat bearbeiten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139E03F-37B4-4FFD-BF3A-B610654D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164399-33DF-4CA4-BB06-BBFA3298F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E524F7D8-13D0-4D7C-BB66-DD028804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0BA7D5B-6828-4902-BCFD-FDFC10141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44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9368" y="1130400"/>
            <a:ext cx="5274000" cy="4756918"/>
          </a:xfrm>
        </p:spPr>
        <p:txBody>
          <a:bodyPr/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799" y="1130400"/>
            <a:ext cx="5274000" cy="4756918"/>
          </a:xfrm>
        </p:spPr>
        <p:txBody>
          <a:bodyPr>
            <a:normAutofit/>
          </a:bodyPr>
          <a:lstStyle>
            <a:lvl1pPr marL="0" indent="0">
              <a:buNone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FA8C76D-FB78-46AD-9126-06C0DD97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3B2896-5CE0-4AE2-BF67-5854CC0A1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164C183-DEFE-4514-A946-E88C7F47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93F9A72-D976-44B9-928D-DE07A3A5D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7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9368" y="1130400"/>
            <a:ext cx="5274000" cy="4751386"/>
          </a:xfrm>
        </p:spPr>
        <p:txBody>
          <a:bodyPr anchor="t">
            <a:normAutofit/>
          </a:bodyPr>
          <a:lstStyle>
            <a:lvl1pPr marL="0" indent="0">
              <a:buNone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6A265-800A-43D6-2F98-C10611F5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6762" y="1130400"/>
            <a:ext cx="5274000" cy="4751387"/>
          </a:xfrm>
        </p:spPr>
        <p:txBody>
          <a:bodyPr>
            <a:normAutofit/>
          </a:bodyPr>
          <a:lstStyle>
            <a:lvl1pPr marL="0" indent="0">
              <a:buNone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4E2278B-2CE9-430A-902D-4C5232CC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C6CA4D-A3B1-475B-ABEA-939A8969F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4C3248B-5FBB-4845-9AAC-068CB56D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600DB79-799A-4AB8-8AF9-3C91DADD7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+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D230031-93FC-50BC-76F9-90A026F087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130400"/>
            <a:ext cx="10865960" cy="480053"/>
          </a:xfrm>
        </p:spPr>
        <p:txBody>
          <a:bodyPr>
            <a:normAutofit/>
          </a:bodyPr>
          <a:lstStyle>
            <a:lvl1pPr marL="0" indent="0" algn="l">
              <a:buNone/>
              <a:defRPr sz="1733">
                <a:solidFill>
                  <a:srgbClr val="4C4D4C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17648C-2661-BBE0-ED31-F8BFFFC21DA4}"/>
              </a:ext>
            </a:extLst>
          </p:cNvPr>
          <p:cNvSpPr txBox="1">
            <a:spLocks/>
          </p:cNvSpPr>
          <p:nvPr userDrawn="1"/>
        </p:nvSpPr>
        <p:spPr>
          <a:xfrm>
            <a:off x="959280" y="1797050"/>
            <a:ext cx="10865960" cy="105611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i="1" dirty="0">
                <a:solidFill>
                  <a:srgbClr val="4C4D4C"/>
                </a:solidFill>
                <a:latin typeface="+mn-lt"/>
              </a:rPr>
              <a:t>Zitat bearbeiten</a:t>
            </a:r>
            <a:endParaRPr lang="en-US" sz="2000" i="1" dirty="0">
              <a:solidFill>
                <a:srgbClr val="4C4D4C"/>
              </a:solidFill>
              <a:latin typeface="+mn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F1926AB-352B-1D01-2E4A-B42350233D4A}"/>
              </a:ext>
            </a:extLst>
          </p:cNvPr>
          <p:cNvSpPr txBox="1">
            <a:spLocks/>
          </p:cNvSpPr>
          <p:nvPr userDrawn="1"/>
        </p:nvSpPr>
        <p:spPr>
          <a:xfrm>
            <a:off x="766763" y="2949177"/>
            <a:ext cx="10849700" cy="292774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33" dirty="0">
                <a:solidFill>
                  <a:srgbClr val="4C4D4C"/>
                </a:solidFill>
              </a:rPr>
              <a:t>Mastertitelformat bearbeiten</a:t>
            </a:r>
            <a:endParaRPr lang="en-US" sz="1733" dirty="0">
              <a:solidFill>
                <a:srgbClr val="4C4D4C"/>
              </a:solidFill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66364703-4655-3A8A-7A24-521B94AB028D}"/>
              </a:ext>
            </a:extLst>
          </p:cNvPr>
          <p:cNvCxnSpPr/>
          <p:nvPr userDrawn="1"/>
        </p:nvCxnSpPr>
        <p:spPr>
          <a:xfrm>
            <a:off x="863269" y="1797050"/>
            <a:ext cx="0" cy="96010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5D40C19-5571-4E6B-92FB-0DB032155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6A666AF-0FF4-4744-939E-6225A79AC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3F18671-40F8-476D-AA96-093766E4A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AAADEFE-31C8-48CD-9129-6646A9162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36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9CEA406-B33A-474E-AD25-1543EBC50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A45CBD-1CCA-4B41-9006-CD2C63922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5B5B30B-5CF3-41A4-91A9-CC3AAAC64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6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18396C8-6250-4EB9-A9AF-4941536C768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0" y="0"/>
            <a:ext cx="12250813" cy="689108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408" y="332656"/>
            <a:ext cx="10865960" cy="4778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408" y="1130142"/>
            <a:ext cx="10865960" cy="4746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594" lvl="0" indent="-228594">
              <a:buFont typeface="Wingdings" pitchFamily="2" charset="2"/>
              <a:buChar char="§"/>
            </a:pPr>
            <a:r>
              <a:rPr lang="de-DE" dirty="0"/>
              <a:t>Mastertextformat bearbeiten</a:t>
            </a:r>
          </a:p>
          <a:p>
            <a:pPr marL="685783" lvl="1" indent="-228594">
              <a:buFont typeface="Wingdings" pitchFamily="2" charset="2"/>
              <a:buChar char="§"/>
            </a:pPr>
            <a:r>
              <a:rPr lang="de-DE" dirty="0"/>
              <a:t>Zweite Ebene</a:t>
            </a:r>
          </a:p>
          <a:p>
            <a:pPr marL="1142971" lvl="2" indent="-228594">
              <a:buFont typeface="Wingdings" pitchFamily="2" charset="2"/>
              <a:buChar char="§"/>
            </a:pPr>
            <a:r>
              <a:rPr lang="de-DE" dirty="0"/>
              <a:t>Dritte Ebene</a:t>
            </a:r>
          </a:p>
          <a:p>
            <a:pPr marL="1600160" lvl="3" indent="-228594">
              <a:buFont typeface="Wingdings" pitchFamily="2" charset="2"/>
              <a:buChar char="§"/>
            </a:pPr>
            <a:r>
              <a:rPr lang="de-DE" dirty="0"/>
              <a:t>Vierte Ebene</a:t>
            </a:r>
          </a:p>
          <a:p>
            <a:pPr marL="2057349" lvl="4" indent="-228594">
              <a:buFont typeface="Wingdings" pitchFamily="2" charset="2"/>
              <a:buChar char="§"/>
            </a:pPr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14198" y="6356350"/>
            <a:ext cx="1311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1183" y="6356350"/>
            <a:ext cx="4114799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  <a:latin typeface="+mj-lt"/>
              </a:defRPr>
            </a:lvl1pPr>
          </a:lstStyle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1053" y="6356350"/>
            <a:ext cx="882315" cy="365125"/>
          </a:xfrm>
          <a:prstGeom prst="rect">
            <a:avLst/>
          </a:prstGeom>
        </p:spPr>
        <p:txBody>
          <a:bodyPr anchor="ctr" anchorCtr="1"/>
          <a:lstStyle>
            <a:lvl1pPr>
              <a:defRPr lang="de-DE" sz="933" smtClean="0">
                <a:solidFill>
                  <a:schemeClr val="accent3"/>
                </a:solidFill>
              </a:defRPr>
            </a:lvl1pPr>
          </a:lstStyle>
          <a:p>
            <a:pPr algn="r"/>
            <a:fld id="{EBA229B5-7CFD-BC45-B1DD-7E8FA6FF2A01}" type="slidenum">
              <a:rPr smtClean="0"/>
              <a:pPr algn="r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70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06" r:id="rId2"/>
    <p:sldLayoutId id="2147483747" r:id="rId3"/>
    <p:sldLayoutId id="2147483708" r:id="rId4"/>
    <p:sldLayoutId id="2147483721" r:id="rId5"/>
    <p:sldLayoutId id="2147483712" r:id="rId6"/>
    <p:sldLayoutId id="2147483713" r:id="rId7"/>
    <p:sldLayoutId id="2147483714" r:id="rId8"/>
    <p:sldLayoutId id="2147483735" r:id="rId9"/>
    <p:sldLayoutId id="2147483720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667" kern="1200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1733" kern="1200">
          <a:solidFill>
            <a:srgbClr val="4C4D4C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733" kern="1200">
          <a:solidFill>
            <a:srgbClr val="4C4D4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733" kern="1200">
          <a:solidFill>
            <a:srgbClr val="4C4D4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733" kern="1200">
          <a:solidFill>
            <a:srgbClr val="4C4D4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733" kern="1200" dirty="0">
          <a:solidFill>
            <a:srgbClr val="4C4D4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 userDrawn="1">
          <p15:clr>
            <a:srgbClr val="F26B43"/>
          </p15:clr>
        </p15:guide>
        <p15:guide id="2" pos="483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cond-mat/0102181" TargetMode="External"/><Relationship Id="rId2" Type="http://schemas.openxmlformats.org/officeDocument/2006/relationships/hyperlink" Target="https://www.academia.edu/download/58191902/Elements_of_Information_Theory_Element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ontent/pdf/10.1007/s10955-021-02769-3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uibk.ac.at/exphys/index.html.e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vescience.com/64104-how-do-squirrels-find-buried-nuts.html" TargetMode="External"/><Relationship Id="rId5" Type="http://schemas.openxmlformats.org/officeDocument/2006/relationships/hyperlink" Target="https://www.westend61.de/en/photo/FO006476/brazil-mato-grosso-mato-grosso-do-sul-pantanal-giant-anteater-and-termite-hill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bk.ac.at/th-physik/qic-group/research/topics/ai-and-scienc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784EFB8-6ACD-4539-8DC4-CF5CB8C76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81" y="5201656"/>
            <a:ext cx="10561669" cy="865243"/>
          </a:xfrm>
        </p:spPr>
        <p:txBody>
          <a:bodyPr/>
          <a:lstStyle/>
          <a:p>
            <a:r>
              <a:rPr lang="en-US" dirty="0"/>
              <a:t>An information-theoretical approach to internal models in a Partially Observable Markov Decision Process</a:t>
            </a:r>
            <a:endParaRPr lang="de-AT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67C4111-E4F0-479F-80F6-8BB16BD1CB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6800" y="6084000"/>
            <a:ext cx="10560050" cy="587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AT" sz="1500" dirty="0">
                <a:solidFill>
                  <a:srgbClr val="4C4D4C"/>
                </a:solidFill>
              </a:rPr>
              <a:t>By Lukas Prader</a:t>
            </a:r>
          </a:p>
          <a:p>
            <a:pPr marL="0" indent="0">
              <a:buNone/>
            </a:pPr>
            <a:r>
              <a:rPr lang="de-AT" sz="1500" dirty="0"/>
              <a:t>Supervisors: Alexander </a:t>
            </a:r>
            <a:r>
              <a:rPr lang="de-AT" sz="1500" dirty="0" err="1"/>
              <a:t>Vining</a:t>
            </a:r>
            <a:r>
              <a:rPr lang="de-AT" sz="1500" dirty="0"/>
              <a:t>, Hans J. Briegel					Group: Quantum Information &amp; </a:t>
            </a:r>
            <a:r>
              <a:rPr lang="de-AT" sz="1500" dirty="0" err="1"/>
              <a:t>Computation</a:t>
            </a:r>
            <a:endParaRPr lang="de-AT" sz="1500" dirty="0">
              <a:solidFill>
                <a:srgbClr val="4C4D4C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2020C8E-D6C1-0DB1-CBA5-7EC3660E52C8}"/>
              </a:ext>
            </a:extLst>
          </p:cNvPr>
          <p:cNvSpPr txBox="1"/>
          <p:nvPr/>
        </p:nvSpPr>
        <p:spPr>
          <a:xfrm>
            <a:off x="6084553" y="-1144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75F5934-C6B9-7C8A-5325-C5580EC589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6763" y="1130399"/>
                <a:ext cx="5329237" cy="53180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Parameters:</a:t>
                </a:r>
                <a14:m>
                  <m:oMath xmlns:m="http://schemas.openxmlformats.org/officeDocument/2006/math"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GB" sz="2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200" i="1" dirty="0">
                  <a:latin typeface="Cambria Math" panose="02040503050406030204" pitchFamily="18" charset="0"/>
                </a:endParaRPr>
              </a:p>
              <a:p>
                <a:pPr marL="1371600" lvl="3" indent="0">
                  <a:buNone/>
                </a:pPr>
                <a:r>
                  <a:rPr lang="en-GB" sz="2200" dirty="0"/>
                  <a:t>  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0.6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,  0.5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 0.7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≈0.49</m:t>
                    </m:r>
                  </m:oMath>
                </a14:m>
                <a:r>
                  <a:rPr lang="en-GB" sz="2200" dirty="0"/>
                  <a:t> bits	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≈1.72</m:t>
                    </m:r>
                  </m:oMath>
                </a14:m>
                <a:r>
                  <a:rPr lang="en-GB" sz="2200" dirty="0"/>
                  <a:t> bits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sz="2200" dirty="0"/>
                  <a:t>symbols</a:t>
                </a:r>
                <a:endParaRPr lang="en-AT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75F5934-C6B9-7C8A-5325-C5580EC58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6763" y="1130399"/>
                <a:ext cx="5329237" cy="5318025"/>
              </a:xfrm>
              <a:blipFill>
                <a:blip r:embed="rId2"/>
                <a:stretch>
                  <a:fillRect l="-125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3BF6-0657-35D9-512F-D6C51ADF14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E793C-16CF-B671-0DDC-4B6295952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65A891-FA6A-8071-5581-705520E5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the block entropy behaviour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D69B6-727F-2778-673D-B70DAB5C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10</a:t>
            </a:fld>
            <a:endParaRPr lang="en-AT" dirty="0"/>
          </a:p>
        </p:txBody>
      </p:sp>
      <p:pic>
        <p:nvPicPr>
          <p:cNvPr id="13" name="Content Placeholder 12" descr="A graph of a number of blocks&#10;&#10;Description automatically generated">
            <a:extLst>
              <a:ext uri="{FF2B5EF4-FFF2-40B4-BE49-F238E27FC236}">
                <a16:creationId xmlns:a16="http://schemas.microsoft.com/office/drawing/2014/main" id="{78FE92F9-892B-4BBA-14A1-F9D74507394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642955" y="1130300"/>
            <a:ext cx="4706815" cy="4751388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10B8C-8B74-63AE-1343-2D7750286DCF}"/>
              </a:ext>
            </a:extLst>
          </p:cNvPr>
          <p:cNvGrpSpPr/>
          <p:nvPr/>
        </p:nvGrpSpPr>
        <p:grpSpPr>
          <a:xfrm>
            <a:off x="842230" y="1285156"/>
            <a:ext cx="5691200" cy="3531573"/>
            <a:chOff x="2640863" y="2091600"/>
            <a:chExt cx="7186877" cy="4068873"/>
          </a:xfrm>
        </p:grpSpPr>
        <p:pic>
          <p:nvPicPr>
            <p:cNvPr id="14" name="Picture 13" descr="A diagram of a circular object with arrows and a circle&#10;&#10;Description automatically generated">
              <a:extLst>
                <a:ext uri="{FF2B5EF4-FFF2-40B4-BE49-F238E27FC236}">
                  <a16:creationId xmlns:a16="http://schemas.microsoft.com/office/drawing/2014/main" id="{84879657-81CD-7C6A-1340-3E06E6488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0863" y="2091600"/>
              <a:ext cx="1451186" cy="363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D652E2-302E-E079-4039-3578AC4002F1}"/>
                </a:ext>
              </a:extLst>
            </p:cNvPr>
            <p:cNvSpPr txBox="1"/>
            <p:nvPr/>
          </p:nvSpPr>
          <p:spPr>
            <a:xfrm>
              <a:off x="5684503" y="5760363"/>
              <a:ext cx="972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4C4D4C"/>
                  </a:solidFill>
                </a:rPr>
                <a:t>MDP</a:t>
              </a:r>
              <a:endParaRPr lang="en-AT" sz="2000" dirty="0">
                <a:solidFill>
                  <a:srgbClr val="4C4D4C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D7E1B9-E1CF-0D23-F5A7-8EDE75EF8FC2}"/>
                </a:ext>
              </a:extLst>
            </p:cNvPr>
            <p:cNvSpPr txBox="1"/>
            <p:nvPr/>
          </p:nvSpPr>
          <p:spPr>
            <a:xfrm>
              <a:off x="2880424" y="5745872"/>
              <a:ext cx="972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4C4D4C"/>
                  </a:solidFill>
                </a:rPr>
                <a:t>MP1</a:t>
              </a:r>
              <a:endParaRPr lang="en-AT" sz="2000" dirty="0">
                <a:solidFill>
                  <a:srgbClr val="4C4D4C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25F5A4-6E87-6A4F-465F-55ABC8AED4CD}"/>
                </a:ext>
              </a:extLst>
            </p:cNvPr>
            <p:cNvSpPr txBox="1"/>
            <p:nvPr/>
          </p:nvSpPr>
          <p:spPr>
            <a:xfrm>
              <a:off x="8332063" y="5745872"/>
              <a:ext cx="14956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/>
                <a:t> </a:t>
              </a:r>
              <a:r>
                <a:rPr lang="el-GR" sz="2000" dirty="0">
                  <a:solidFill>
                    <a:srgbClr val="4C4D4C"/>
                  </a:solidFill>
                </a:rPr>
                <a:t>Ω</a:t>
              </a:r>
              <a:r>
                <a:rPr lang="en-GB" sz="2000" dirty="0">
                  <a:solidFill>
                    <a:srgbClr val="4C4D4C"/>
                  </a:solidFill>
                </a:rPr>
                <a:t>(L)</a:t>
              </a:r>
              <a:endParaRPr lang="en-AT" sz="2000" dirty="0">
                <a:solidFill>
                  <a:srgbClr val="4C4D4C"/>
                </a:solidFill>
              </a:endParaRPr>
            </a:p>
          </p:txBody>
        </p:sp>
        <p:pic>
          <p:nvPicPr>
            <p:cNvPr id="18" name="Content Placeholder 23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67AF7836-D148-FF6F-CBA8-F0A25313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64056" y="2108138"/>
              <a:ext cx="5117695" cy="3652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20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5F5934-C6B9-7C8A-5325-C5580EC58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763" y="1130399"/>
            <a:ext cx="5329237" cy="53180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>
              <a:buFont typeface="Wingdings" panose="05000000000000000000" pitchFamily="2" charset="2"/>
              <a:buChar char="§"/>
            </a:pPr>
            <a:endParaRPr lang="en-GB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3BF6-0657-35D9-512F-D6C51ADF14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E793C-16CF-B671-0DDC-4B6295952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65A891-FA6A-8071-5581-705520E5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the block entropy behaviour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D69B6-727F-2778-673D-B70DAB5C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11</a:t>
            </a:fld>
            <a:endParaRPr lang="en-AT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10B8C-8B74-63AE-1343-2D7750286DCF}"/>
              </a:ext>
            </a:extLst>
          </p:cNvPr>
          <p:cNvGrpSpPr/>
          <p:nvPr/>
        </p:nvGrpSpPr>
        <p:grpSpPr>
          <a:xfrm>
            <a:off x="842230" y="1285156"/>
            <a:ext cx="5691200" cy="3531573"/>
            <a:chOff x="2640863" y="2091600"/>
            <a:chExt cx="7186877" cy="4068873"/>
          </a:xfrm>
        </p:grpSpPr>
        <p:pic>
          <p:nvPicPr>
            <p:cNvPr id="14" name="Picture 13" descr="A diagram of a circular object with arrows and a circle&#10;&#10;Description automatically generated">
              <a:extLst>
                <a:ext uri="{FF2B5EF4-FFF2-40B4-BE49-F238E27FC236}">
                  <a16:creationId xmlns:a16="http://schemas.microsoft.com/office/drawing/2014/main" id="{84879657-81CD-7C6A-1340-3E06E6488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0863" y="2091600"/>
              <a:ext cx="1451186" cy="363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D652E2-302E-E079-4039-3578AC4002F1}"/>
                </a:ext>
              </a:extLst>
            </p:cNvPr>
            <p:cNvSpPr txBox="1"/>
            <p:nvPr/>
          </p:nvSpPr>
          <p:spPr>
            <a:xfrm>
              <a:off x="5684503" y="5760363"/>
              <a:ext cx="972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4C4D4C"/>
                  </a:solidFill>
                </a:rPr>
                <a:t>MDP</a:t>
              </a:r>
              <a:endParaRPr lang="en-AT" sz="2000" dirty="0">
                <a:solidFill>
                  <a:srgbClr val="4C4D4C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D7E1B9-E1CF-0D23-F5A7-8EDE75EF8FC2}"/>
                </a:ext>
              </a:extLst>
            </p:cNvPr>
            <p:cNvSpPr txBox="1"/>
            <p:nvPr/>
          </p:nvSpPr>
          <p:spPr>
            <a:xfrm>
              <a:off x="2880424" y="5745872"/>
              <a:ext cx="972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4C4D4C"/>
                  </a:solidFill>
                </a:rPr>
                <a:t>MP1</a:t>
              </a:r>
              <a:endParaRPr lang="en-AT" sz="2000" dirty="0">
                <a:solidFill>
                  <a:srgbClr val="4C4D4C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25F5A4-6E87-6A4F-465F-55ABC8AED4CD}"/>
                </a:ext>
              </a:extLst>
            </p:cNvPr>
            <p:cNvSpPr txBox="1"/>
            <p:nvPr/>
          </p:nvSpPr>
          <p:spPr>
            <a:xfrm>
              <a:off x="8332063" y="5745872"/>
              <a:ext cx="14956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dirty="0"/>
                <a:t> </a:t>
              </a:r>
              <a:r>
                <a:rPr lang="el-GR" sz="2000" dirty="0">
                  <a:solidFill>
                    <a:srgbClr val="4C4D4C"/>
                  </a:solidFill>
                </a:rPr>
                <a:t>Ω</a:t>
              </a:r>
              <a:r>
                <a:rPr lang="en-GB" sz="2000" dirty="0">
                  <a:solidFill>
                    <a:srgbClr val="4C4D4C"/>
                  </a:solidFill>
                </a:rPr>
                <a:t>(L)</a:t>
              </a:r>
              <a:endParaRPr lang="en-AT" sz="2000" dirty="0">
                <a:solidFill>
                  <a:srgbClr val="4C4D4C"/>
                </a:solidFill>
              </a:endParaRPr>
            </a:p>
          </p:txBody>
        </p:sp>
        <p:pic>
          <p:nvPicPr>
            <p:cNvPr id="18" name="Content Placeholder 23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67AF7836-D148-FF6F-CBA8-F0A25313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4056" y="2108138"/>
              <a:ext cx="5117695" cy="3652974"/>
            </a:xfrm>
            <a:prstGeom prst="rect">
              <a:avLst/>
            </a:prstGeom>
          </p:spPr>
        </p:pic>
      </p:grpSp>
      <p:pic>
        <p:nvPicPr>
          <p:cNvPr id="28" name="Content Placeholder 27" descr="A diagram of a diagram&#10;&#10;Description automatically generated">
            <a:extLst>
              <a:ext uri="{FF2B5EF4-FFF2-40B4-BE49-F238E27FC236}">
                <a16:creationId xmlns:a16="http://schemas.microsoft.com/office/drawing/2014/main" id="{2A4B6A2E-220A-F975-73AB-FFA5CED03A4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7362317" y="1220141"/>
            <a:ext cx="3667633" cy="3285890"/>
          </a:xfrm>
        </p:spPr>
      </p:pic>
    </p:spTree>
    <p:extLst>
      <p:ext uri="{BB962C8B-B14F-4D97-AF65-F5344CB8AC3E}">
        <p14:creationId xmlns:p14="http://schemas.microsoft.com/office/powerpoint/2010/main" val="226583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9BFB7B-C89B-3B4E-8172-08181EB9E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763" y="1130400"/>
            <a:ext cx="6148387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2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200" dirty="0"/>
              <a:t>Look at observation of the action instead of light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200" dirty="0"/>
              <a:t>Uncertainty bounds and minimum sample length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200" dirty="0"/>
              <a:t>Use for internal model generation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200" dirty="0"/>
              <a:t>How can an agent associate actions with observations in this model?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47192-7391-1A56-39B1-AAA151EA88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4379A-82AF-3A43-DA43-1356740EE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00E222-EBBD-BA82-2624-939DEE06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directions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59FB3-1B56-DC0B-0124-CFD3D1BD2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12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9939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38027F-9439-18B8-6B11-D5DDE6AFA0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Synchronization as an indicator for sufficient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Creation of an “</a:t>
            </a:r>
            <a:r>
              <a:rPr lang="el-GR" sz="2000" dirty="0"/>
              <a:t>ϵ</a:t>
            </a:r>
            <a:r>
              <a:rPr lang="en-GB" sz="2000" dirty="0"/>
              <a:t>-machine” using the recurrent part of a mixed-state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Using the information to optimize the policy, relating to reward</a:t>
            </a:r>
            <a:endParaRPr lang="en-AT" sz="2000" dirty="0"/>
          </a:p>
        </p:txBody>
      </p:sp>
      <p:pic>
        <p:nvPicPr>
          <p:cNvPr id="9" name="Content Placeholder 8" descr="A diagram of a mathematical problem&#10;&#10;Description automatically generated">
            <a:extLst>
              <a:ext uri="{FF2B5EF4-FFF2-40B4-BE49-F238E27FC236}">
                <a16:creationId xmlns:a16="http://schemas.microsoft.com/office/drawing/2014/main" id="{D5927C39-4E46-396B-E5D7-AD132B20C07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56601" y="136525"/>
            <a:ext cx="3263962" cy="58372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C1E8C-D114-C1C6-4775-DA12FE7664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A0988-2599-496A-5D46-84A3C52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BFB326-EF3C-99ED-DB41-28EFC05E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for internal model generation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E3D99-8DF1-1AE2-6705-289B6231A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13</a:t>
            </a:fld>
            <a:endParaRPr lang="en-A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E8E82-164D-B4D7-9157-46B293C87091}"/>
              </a:ext>
            </a:extLst>
          </p:cNvPr>
          <p:cNvSpPr txBox="1"/>
          <p:nvPr/>
        </p:nvSpPr>
        <p:spPr>
          <a:xfrm>
            <a:off x="9231465" y="5892895"/>
            <a:ext cx="283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Jurgens &amp; Crutchfield, 2021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Content Placeholder 27" descr="A diagram of a diagram&#10;&#10;Description automatically generated">
            <a:extLst>
              <a:ext uri="{FF2B5EF4-FFF2-40B4-BE49-F238E27FC236}">
                <a16:creationId xmlns:a16="http://schemas.microsoft.com/office/drawing/2014/main" id="{60FA020D-307C-B3C1-65DA-A2F9A42B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3150001"/>
            <a:ext cx="2877055" cy="2577599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52E81262-15A1-889C-E609-CA2F45846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3150001"/>
            <a:ext cx="2640233" cy="25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8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724BD9-24D9-1C53-041D-80DE67DF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130142"/>
            <a:ext cx="5663775" cy="4746783"/>
          </a:xfrm>
        </p:spPr>
        <p:txBody>
          <a:bodyPr>
            <a:normAutofit/>
          </a:bodyPr>
          <a:lstStyle/>
          <a:p>
            <a:r>
              <a:rPr lang="en-GB" sz="2200" dirty="0"/>
              <a:t>The necessary length of observations for understanding the light behaviour of the delayed action task is L=2.</a:t>
            </a:r>
          </a:p>
          <a:p>
            <a:endParaRPr lang="en-GB" sz="2200" dirty="0"/>
          </a:p>
          <a:p>
            <a:r>
              <a:rPr lang="en-GB" sz="2200" dirty="0"/>
              <a:t>Information theoretical measures can be used to understand the process of internal model formation.</a:t>
            </a:r>
          </a:p>
          <a:p>
            <a:endParaRPr lang="en-GB" sz="2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58C61-E1B3-5739-938D-3CD9BD816F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B6717-BF77-05AC-F6B3-B6226B2FE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ACB4FC-8AFA-7EB2-EBDE-BB6AF5D2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FF80-9E4D-3D78-1B8A-AF7E601A0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14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10076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C5A806-70AE-B740-A751-586DAECE1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Cover &amp; Thomas: </a:t>
            </a:r>
            <a:r>
              <a:rPr lang="en-GB" sz="1800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Elements of Information Theory</a:t>
            </a:r>
            <a:r>
              <a:rPr lang="en-GB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1999</a:t>
            </a: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Crutchfield &amp; Feldman: </a:t>
            </a:r>
            <a:r>
              <a:rPr lang="en-US" sz="18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Regularities Unseen, Randomness Observed: Levels of Entropy Convergence</a:t>
            </a:r>
            <a:r>
              <a:rPr lang="en-GB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2003</a:t>
            </a:r>
            <a:endParaRPr lang="en-GB" sz="1800" dirty="0"/>
          </a:p>
          <a:p>
            <a:pPr algn="just">
              <a:lnSpc>
                <a:spcPct val="150000"/>
              </a:lnSpc>
            </a:pPr>
            <a:r>
              <a:rPr lang="en-GB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Jurgens &amp; Crutchfield: </a:t>
            </a:r>
            <a:r>
              <a:rPr lang="en-US" sz="18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Shannon entropy rate of hidden Markov processes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2021</a:t>
            </a:r>
            <a:endParaRPr lang="en-US" sz="1800" dirty="0"/>
          </a:p>
          <a:p>
            <a:pPr algn="just">
              <a:lnSpc>
                <a:spcPct val="150000"/>
              </a:lnSpc>
            </a:pPr>
            <a:endParaRPr lang="en-A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951FB-273B-474B-96C7-B10228382E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B0E0E-C474-588A-83ED-2569711DB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CC80A6-806E-7ED6-BFA1-C6536DB5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Literary sources</a:t>
            </a:r>
            <a:endParaRPr lang="en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4645C-96B3-2311-11F6-1552D7F02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15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79203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09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n anteater with long nose next to a mound of dirt&#10;&#10;Description automatically generated">
            <a:extLst>
              <a:ext uri="{FF2B5EF4-FFF2-40B4-BE49-F238E27FC236}">
                <a16:creationId xmlns:a16="http://schemas.microsoft.com/office/drawing/2014/main" id="{AE58E430-F4D6-F3C7-825C-13D9B9368F6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3272" t="34294" r="9126"/>
          <a:stretch/>
        </p:blipFill>
        <p:spPr>
          <a:xfrm>
            <a:off x="110679" y="1689710"/>
            <a:ext cx="4518000" cy="34776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D0997-1EE2-3548-96ED-8CEF5380D0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12142-28B2-C1BB-BF5E-17F213284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8BDAEF-63F6-B69D-75BC-FDEBD454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an agent learn about the structure of its environment?</a:t>
            </a:r>
            <a:endParaRPr lang="en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B55E6-3ED9-7C7B-7AF1-84213CEC0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2</a:t>
            </a:fld>
            <a:endParaRPr lang="en-AT" dirty="0"/>
          </a:p>
        </p:txBody>
      </p:sp>
      <p:pic>
        <p:nvPicPr>
          <p:cNvPr id="10" name="Picture 9" descr="A squirrel holding a nut in its mouth&#10;&#10;Description automatically generated">
            <a:extLst>
              <a:ext uri="{FF2B5EF4-FFF2-40B4-BE49-F238E27FC236}">
                <a16:creationId xmlns:a16="http://schemas.microsoft.com/office/drawing/2014/main" id="{1946DC16-B0C3-8925-32BC-2566F43A1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0" r="27369"/>
          <a:stretch/>
        </p:blipFill>
        <p:spPr>
          <a:xfrm>
            <a:off x="4628679" y="1689710"/>
            <a:ext cx="2934641" cy="3476625"/>
          </a:xfrm>
          <a:prstGeom prst="rect">
            <a:avLst/>
          </a:prstGeom>
        </p:spPr>
      </p:pic>
      <p:pic>
        <p:nvPicPr>
          <p:cNvPr id="12" name="Picture 11" descr="A machine in a room&#10;&#10;Description automatically generated">
            <a:extLst>
              <a:ext uri="{FF2B5EF4-FFF2-40B4-BE49-F238E27FC236}">
                <a16:creationId xmlns:a16="http://schemas.microsoft.com/office/drawing/2014/main" id="{AD1FFC54-292A-8DF9-6956-11CE2693F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8" r="51067"/>
          <a:stretch/>
        </p:blipFill>
        <p:spPr>
          <a:xfrm>
            <a:off x="7563320" y="1689709"/>
            <a:ext cx="4517718" cy="3476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CF2856-4D8F-004E-D6D5-3851AFEF937D}"/>
              </a:ext>
            </a:extLst>
          </p:cNvPr>
          <p:cNvSpPr txBox="1"/>
          <p:nvPr/>
        </p:nvSpPr>
        <p:spPr>
          <a:xfrm>
            <a:off x="196309" y="5203977"/>
            <a:ext cx="434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https://www.westend61.de/en/photo/FO006476/brazil-mato-grosso-mato-grosso-do-sul-pantanal-giant-anteater-and-termite-hill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7F6D5-F5AB-9032-C5D3-F0E6DEA4243E}"/>
              </a:ext>
            </a:extLst>
          </p:cNvPr>
          <p:cNvSpPr txBox="1"/>
          <p:nvPr/>
        </p:nvSpPr>
        <p:spPr>
          <a:xfrm>
            <a:off x="4684159" y="5208225"/>
            <a:ext cx="282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https://www.livescience.com/64104-how-do-squirrels-find-buried-nuts.html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4BD30-381E-E72A-B3BF-D1FE42254817}"/>
              </a:ext>
            </a:extLst>
          </p:cNvPr>
          <p:cNvSpPr txBox="1"/>
          <p:nvPr/>
        </p:nvSpPr>
        <p:spPr>
          <a:xfrm>
            <a:off x="8275319" y="5208225"/>
            <a:ext cx="3093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https://www.uibk.ac.at/exphys/index.html.en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1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E56C6-77FB-1901-B7BF-359E39F570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72D13-C0C9-58A8-C6F1-90DC44BD0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AT" dirty="0"/>
              <a:t>Seminar with Bachelor Thesis, Lukas Prader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996E8F-03BC-8E3A-F468-CF672723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an agent learn about the structure of its environment?</a:t>
            </a:r>
            <a:endParaRPr lang="en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C57C6-73FC-F2F2-9136-0721671BC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3</a:t>
            </a:fld>
            <a:endParaRPr lang="en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C6F5D4-47CE-4C8D-1063-E18AEE393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922" y="1130300"/>
            <a:ext cx="9104182" cy="4746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94F15-3085-F586-F217-CC481F6BD2E7}"/>
              </a:ext>
            </a:extLst>
          </p:cNvPr>
          <p:cNvSpPr txBox="1"/>
          <p:nvPr/>
        </p:nvSpPr>
        <p:spPr>
          <a:xfrm>
            <a:off x="1739154" y="5692259"/>
            <a:ext cx="8059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https://www.uibk.ac.at/th-physik/qic-group/research/topics/ai-and-science/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6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37EEE-AA71-8736-6231-6F454FD700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 dirty="0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1FB0-CD66-21E3-3790-05150F6F8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20F6E0-4667-CB95-6864-E168EA0B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Skinner Box as a Partially Observable Markov Decision Process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6FB-CFFC-0EBF-F950-C2BFDC106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4</a:t>
            </a:fld>
            <a:endParaRPr lang="en-AT" dirty="0"/>
          </a:p>
        </p:txBody>
      </p:sp>
      <p:pic>
        <p:nvPicPr>
          <p:cNvPr id="23" name="La Skinner box">
            <a:hlinkClick r:id="" action="ppaction://media"/>
            <a:extLst>
              <a:ext uri="{FF2B5EF4-FFF2-40B4-BE49-F238E27FC236}">
                <a16:creationId xmlns:a16="http://schemas.microsoft.com/office/drawing/2014/main" id="{733635F5-214C-EA2D-0B94-D18D5ADF652C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5000" end="9450.86659999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763" y="1528763"/>
            <a:ext cx="5273675" cy="395605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A41895-98A3-BCFB-E1D9-A09ADE23BEEA}"/>
              </a:ext>
            </a:extLst>
          </p:cNvPr>
          <p:cNvSpPr txBox="1"/>
          <p:nvPr/>
        </p:nvSpPr>
        <p:spPr>
          <a:xfrm>
            <a:off x="767407" y="5603513"/>
            <a:ext cx="3701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https://www.youtube.com/watch?v=lxImLwqY0Jc&amp;t=1s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Content Placeholder 20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73C91E56-EB9A-D199-C827-390CFD9EA40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2289" y="1130300"/>
            <a:ext cx="5068147" cy="4705350"/>
          </a:xfrm>
          <a:prstGeom prst="rect">
            <a:avLst/>
          </a:prstGeom>
        </p:spPr>
      </p:pic>
      <p:pic>
        <p:nvPicPr>
          <p:cNvPr id="29" name="Picture 28" descr="A diagram of a graph&#10;&#10;Description automatically generated">
            <a:extLst>
              <a:ext uri="{FF2B5EF4-FFF2-40B4-BE49-F238E27FC236}">
                <a16:creationId xmlns:a16="http://schemas.microsoft.com/office/drawing/2014/main" id="{50C61750-6205-3C4E-D211-BDA365E8EF6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0183" y="1130300"/>
            <a:ext cx="4872357" cy="47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13FA5D-7A88-7488-3CF2-0A4488CC8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763" y="1130400"/>
            <a:ext cx="5664420" cy="4751387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200" dirty="0"/>
              <a:t>What observations are needed to understand this process?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While only observing the light, can an observer infer the existence of “hidden” states?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D44D-0442-5379-09B7-2840D869D2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C88A-69C6-198E-4734-5FB9A6FC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53C89D-0043-0DBA-5022-CEAE6FA9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Skinner Box as a Partially Observable Markov Decision Process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4295-A61E-0BF2-81E7-34F4D87D2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5</a:t>
            </a:fld>
            <a:endParaRPr lang="en-AT" dirty="0"/>
          </a:p>
        </p:txBody>
      </p:sp>
      <p:pic>
        <p:nvPicPr>
          <p:cNvPr id="10" name="Content Placeholder 9" descr="A diagram of a graph&#10;&#10;Description automatically generated">
            <a:extLst>
              <a:ext uri="{FF2B5EF4-FFF2-40B4-BE49-F238E27FC236}">
                <a16:creationId xmlns:a16="http://schemas.microsoft.com/office/drawing/2014/main" id="{A0C5573F-CF28-4412-1447-7A0F384688D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563099" y="1130300"/>
            <a:ext cx="4866526" cy="4751388"/>
          </a:xfrm>
        </p:spPr>
      </p:pic>
    </p:spTree>
    <p:extLst>
      <p:ext uri="{BB962C8B-B14F-4D97-AF65-F5344CB8AC3E}">
        <p14:creationId xmlns:p14="http://schemas.microsoft.com/office/powerpoint/2010/main" val="232074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819B84-8E86-50E0-BE8D-D0DCB9534F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6762" y="1130400"/>
                <a:ext cx="10960181" cy="4987596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Markov property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State transition matrix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22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Stationary distribution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200" b="0" dirty="0"/>
                  <a:t>:</a:t>
                </a:r>
                <a:r>
                  <a:rPr lang="en-GB" sz="2000" dirty="0"/>
                  <a:t>	</a:t>
                </a:r>
                <a:br>
                  <a:rPr lang="en-GB" sz="2000" dirty="0"/>
                </a:b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Markov Process for a biased coin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819B84-8E86-50E0-BE8D-D0DCB9534F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6762" y="1130400"/>
                <a:ext cx="10960181" cy="4987596"/>
              </a:xfrm>
              <a:blipFill>
                <a:blip r:embed="rId2"/>
                <a:stretch>
                  <a:fillRect l="-612" t="-146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A3622F-9002-782D-D739-8193738D2978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6359368" y="1130400"/>
                <a:ext cx="5274000" cy="49875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Use in physics: </a:t>
                </a:r>
              </a:p>
              <a:p>
                <a:r>
                  <a:rPr lang="en-GB" sz="2200" dirty="0"/>
                  <a:t>Brownian motion</a:t>
                </a:r>
              </a:p>
              <a:p>
                <a:r>
                  <a:rPr lang="en-GB" sz="2200" dirty="0"/>
                  <a:t>Micro-state transitions (statistical physics)</a:t>
                </a:r>
              </a:p>
              <a:p>
                <a:endParaRPr lang="en-GB" sz="2200" dirty="0"/>
              </a:p>
              <a:p>
                <a:endParaRPr lang="en-GB" sz="2200" dirty="0"/>
              </a:p>
              <a:p>
                <a:pPr marL="0" indent="0">
                  <a:buNone/>
                </a:pPr>
                <a:endParaRPr lang="en-GB" sz="2200" dirty="0"/>
              </a:p>
              <a:p>
                <a:r>
                  <a:rPr lang="en-GB" sz="2200" b="1" dirty="0"/>
                  <a:t>Shannon Entropy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2200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sSub>
                          <m:sSubPr>
                            <m:ctrlP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A3622F-9002-782D-D739-8193738D2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6359368" y="1130400"/>
                <a:ext cx="5274000" cy="4987596"/>
              </a:xfrm>
              <a:blipFill>
                <a:blip r:embed="rId3"/>
                <a:stretch>
                  <a:fillRect l="-1734" t="-170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E9743-3426-2763-7DCE-57F5BC4CE8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E1AC8-2EB5-F568-714F-74DCE029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D12548-FC68-D70D-7F98-6CCED825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Markov </a:t>
            </a:r>
            <a:r>
              <a:rPr lang="de-AT" dirty="0" err="1"/>
              <a:t>Processes</a:t>
            </a:r>
            <a:r>
              <a:rPr lang="de-AT" dirty="0"/>
              <a:t> and Information Theory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C334B-2931-928E-8991-DB5316E03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6</a:t>
            </a:fld>
            <a:endParaRPr lang="en-A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5CC2C6-CA79-F3F6-A1FE-18612248C20D}"/>
              </a:ext>
            </a:extLst>
          </p:cNvPr>
          <p:cNvSpPr txBox="1"/>
          <p:nvPr/>
        </p:nvSpPr>
        <p:spPr>
          <a:xfrm>
            <a:off x="8487477" y="5821675"/>
            <a:ext cx="3286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&amp; Thomas, Elements of Information Theory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diagram of a ph&#10;&#10;Description automatically generated">
            <a:extLst>
              <a:ext uri="{FF2B5EF4-FFF2-40B4-BE49-F238E27FC236}">
                <a16:creationId xmlns:a16="http://schemas.microsoft.com/office/drawing/2014/main" id="{A095B33F-15C8-1F87-F1DF-344D55B2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3429000"/>
            <a:ext cx="4914064" cy="15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08B61E0-7C58-953A-4EA9-EB292BB086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Block entropy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200" dirty="0"/>
              </a:p>
              <a:p>
                <a:pPr marL="0" indent="0">
                  <a:buNone/>
                </a:pPr>
                <a:r>
                  <a:rPr lang="en-GB" sz="2000" dirty="0"/>
                  <a:t>i.e. coin flip: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000" dirty="0"/>
                  <a:t> (HH), (HT), (TH), (TT)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Entropy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GB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000" dirty="0"/>
                  <a:t>How does the block entropy increase with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in the limit?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Excess entropy </a:t>
                </a:r>
                <a14:m>
                  <m:oMath xmlns:m="http://schemas.openxmlformats.org/officeDocument/2006/math">
                    <m:r>
                      <a:rPr lang="en-GB" sz="2200" b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GB" sz="2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000" dirty="0"/>
                  <a:t>How much information has to be learned to synchronize?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b="1" dirty="0"/>
                  <a:t>Transient information </a:t>
                </a:r>
                <a14:m>
                  <m:oMath xmlns:m="http://schemas.openxmlformats.org/officeDocument/2006/math">
                    <m:r>
                      <a:rPr lang="en-GB" sz="2200" b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sz="2200" b="1" dirty="0"/>
              </a:p>
              <a:p>
                <a:pPr marL="0" indent="0">
                  <a:buNone/>
                </a:pPr>
                <a:r>
                  <a:rPr lang="en-GB" sz="2000" dirty="0"/>
                  <a:t>How much uncertainty does the agent encounter during synchronization?</a:t>
                </a:r>
                <a:endParaRPr lang="en-AT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08B61E0-7C58-953A-4EA9-EB292BB08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72" t="-1410" r="-1734" b="-166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CA45A-8472-4C66-F8A9-1C328E6A4D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754F-41E7-2F53-204B-299A3205C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69564B-2823-1E35-40E2-ECD07B4A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Information Theory and </a:t>
            </a:r>
            <a:r>
              <a:rPr lang="en-AT" dirty="0"/>
              <a:t>Synchronization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578D1-7728-0314-79FB-AAD8F4613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7</a:t>
            </a:fld>
            <a:endParaRPr lang="en-AT" dirty="0"/>
          </a:p>
        </p:txBody>
      </p:sp>
      <p:pic>
        <p:nvPicPr>
          <p:cNvPr id="9" name="Content Placeholder 17" descr="A diagram of a graph&#10;&#10;Description automatically generated">
            <a:extLst>
              <a:ext uri="{FF2B5EF4-FFF2-40B4-BE49-F238E27FC236}">
                <a16:creationId xmlns:a16="http://schemas.microsoft.com/office/drawing/2014/main" id="{E3FD256D-1632-252E-CAD6-75771D46158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359525" y="1342224"/>
            <a:ext cx="5273675" cy="43275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5219-5309-9F0D-368F-C7F011A64C6E}"/>
              </a:ext>
            </a:extLst>
          </p:cNvPr>
          <p:cNvSpPr txBox="1"/>
          <p:nvPr/>
        </p:nvSpPr>
        <p:spPr>
          <a:xfrm>
            <a:off x="9681073" y="5802929"/>
            <a:ext cx="2139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Crutchfield &amp; Feldman, 2003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03064-72E5-B1E8-21C3-9C63DF7FDB27}"/>
              </a:ext>
            </a:extLst>
          </p:cNvPr>
          <p:cNvSpPr txBox="1"/>
          <p:nvPr/>
        </p:nvSpPr>
        <p:spPr>
          <a:xfrm>
            <a:off x="5949094" y="1065802"/>
            <a:ext cx="6704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4C4D4C"/>
                </a:solidFill>
              </a:rPr>
              <a:t>Learning as “synchronization” to the environment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83697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CA45A-8472-4C66-F8A9-1C328E6A4D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754F-41E7-2F53-204B-299A3205C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69564B-2823-1E35-40E2-ECD07B4A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Information Theory and </a:t>
            </a:r>
            <a:r>
              <a:rPr lang="en-AT" dirty="0"/>
              <a:t>Synchronization</a:t>
            </a:r>
            <a:r>
              <a:rPr lang="en-GB" dirty="0"/>
              <a:t> for a biased coin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578D1-7728-0314-79FB-AAD8F4613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8</a:t>
            </a:fld>
            <a:endParaRPr lang="en-AT" dirty="0"/>
          </a:p>
        </p:txBody>
      </p:sp>
      <p:pic>
        <p:nvPicPr>
          <p:cNvPr id="9" name="Content Placeholder 17" descr="A diagram of a graph&#10;&#10;Description automatically generated">
            <a:extLst>
              <a:ext uri="{FF2B5EF4-FFF2-40B4-BE49-F238E27FC236}">
                <a16:creationId xmlns:a16="http://schemas.microsoft.com/office/drawing/2014/main" id="{E3FD256D-1632-252E-CAD6-75771D46158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59525" y="1342224"/>
            <a:ext cx="5273675" cy="43275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75219-5309-9F0D-368F-C7F011A64C6E}"/>
              </a:ext>
            </a:extLst>
          </p:cNvPr>
          <p:cNvSpPr txBox="1"/>
          <p:nvPr/>
        </p:nvSpPr>
        <p:spPr>
          <a:xfrm>
            <a:off x="9681073" y="5802929"/>
            <a:ext cx="2139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Crutchfield &amp; Feldman, 2003</a:t>
            </a:r>
            <a:endParaRPr lang="en-AT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 descr="A diagram of a ph&#10;&#10;Description automatically generated">
            <a:extLst>
              <a:ext uri="{FF2B5EF4-FFF2-40B4-BE49-F238E27FC236}">
                <a16:creationId xmlns:a16="http://schemas.microsoft.com/office/drawing/2014/main" id="{B272D3B1-04F1-5EAB-83CC-C1A9F073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4" y="4918060"/>
            <a:ext cx="3584645" cy="1133674"/>
          </a:xfrm>
          <a:prstGeom prst="rect">
            <a:avLst/>
          </a:prstGeom>
        </p:spPr>
      </p:pic>
      <p:pic>
        <p:nvPicPr>
          <p:cNvPr id="23" name="Content Placeholder 22" descr="A graph of a number of blocks&#10;&#10;Description automatically generated">
            <a:extLst>
              <a:ext uri="{FF2B5EF4-FFF2-40B4-BE49-F238E27FC236}">
                <a16:creationId xmlns:a16="http://schemas.microsoft.com/office/drawing/2014/main" id="{537844FE-8D6B-F34D-B8D9-E439A14B3D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471446" y="975128"/>
            <a:ext cx="3856273" cy="3778298"/>
          </a:xfrm>
        </p:spPr>
      </p:pic>
    </p:spTree>
    <p:extLst>
      <p:ext uri="{BB962C8B-B14F-4D97-AF65-F5344CB8AC3E}">
        <p14:creationId xmlns:p14="http://schemas.microsoft.com/office/powerpoint/2010/main" val="131430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graph&#10;&#10;Description automatically generated">
            <a:extLst>
              <a:ext uri="{FF2B5EF4-FFF2-40B4-BE49-F238E27FC236}">
                <a16:creationId xmlns:a16="http://schemas.microsoft.com/office/drawing/2014/main" id="{23E62570-ADF7-D9B9-F630-4D9D4BAB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56" y="2089361"/>
            <a:ext cx="3724110" cy="3636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5BDE52-ABD4-9FE0-E552-ED18DD958A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Only parts of the process can be observed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The process is assumed to already be in stationarity</a:t>
            </a:r>
          </a:p>
          <a:p>
            <a:pPr>
              <a:buFont typeface="Wingdings" panose="05000000000000000000" pitchFamily="2" charset="2"/>
              <a:buChar char="§"/>
            </a:pPr>
            <a:endParaRPr lang="en-A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DF6E2-06DB-D5B1-17DD-F2544C95CD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/>
            <a:r>
              <a:rPr lang="en-AT"/>
              <a:t>13.05.2024</a:t>
            </a:r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C379E-4A9A-DAF2-2546-3661CD7FD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Seminar with Bachelor Thesis, Lukas Prader</a:t>
            </a:r>
            <a:endParaRPr lang="de-A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8C4851-ABA1-3BBE-7BE3-B9E26481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Reducing the delayed action MDP</a:t>
            </a:r>
            <a:endParaRPr lang="en-A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27180-6F4D-77C7-8C77-89B79D41D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EBA229B5-7CFD-BC45-B1DD-7E8FA6FF2A01}" type="slidenum">
              <a:rPr lang="en-AT" smtClean="0"/>
              <a:pPr algn="r"/>
              <a:t>9</a:t>
            </a:fld>
            <a:endParaRPr lang="en-AT" dirty="0"/>
          </a:p>
        </p:txBody>
      </p:sp>
      <p:pic>
        <p:nvPicPr>
          <p:cNvPr id="15" name="Picture 14" descr="A diagram of a circular object with arrows and a circle&#10;&#10;Description automatically generated">
            <a:extLst>
              <a:ext uri="{FF2B5EF4-FFF2-40B4-BE49-F238E27FC236}">
                <a16:creationId xmlns:a16="http://schemas.microsoft.com/office/drawing/2014/main" id="{D3C27578-5261-ADA3-66D5-17334E112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63" y="2091600"/>
            <a:ext cx="1451186" cy="36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318B16-5579-4CDA-A19B-C9309F00896D}"/>
              </a:ext>
            </a:extLst>
          </p:cNvPr>
          <p:cNvSpPr txBox="1"/>
          <p:nvPr/>
        </p:nvSpPr>
        <p:spPr>
          <a:xfrm>
            <a:off x="5684503" y="5760363"/>
            <a:ext cx="972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4C4D4C"/>
                </a:solidFill>
              </a:rPr>
              <a:t>MDP</a:t>
            </a:r>
            <a:endParaRPr lang="en-AT" sz="2000" dirty="0">
              <a:solidFill>
                <a:srgbClr val="4C4D4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75F12-5A51-950B-198B-708D75F79D7E}"/>
              </a:ext>
            </a:extLst>
          </p:cNvPr>
          <p:cNvSpPr txBox="1"/>
          <p:nvPr/>
        </p:nvSpPr>
        <p:spPr>
          <a:xfrm>
            <a:off x="2880424" y="5745872"/>
            <a:ext cx="972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4C4D4C"/>
                </a:solidFill>
              </a:rPr>
              <a:t>MP1</a:t>
            </a:r>
            <a:endParaRPr lang="en-AT" sz="2000" dirty="0">
              <a:solidFill>
                <a:srgbClr val="4C4D4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8B2F5C-421B-9900-563F-417773802300}"/>
              </a:ext>
            </a:extLst>
          </p:cNvPr>
          <p:cNvSpPr txBox="1"/>
          <p:nvPr/>
        </p:nvSpPr>
        <p:spPr>
          <a:xfrm>
            <a:off x="8332063" y="5745872"/>
            <a:ext cx="149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 </a:t>
            </a:r>
            <a:r>
              <a:rPr lang="el-GR" sz="2000" dirty="0">
                <a:solidFill>
                  <a:srgbClr val="4C4D4C"/>
                </a:solidFill>
              </a:rPr>
              <a:t>Ω</a:t>
            </a:r>
            <a:r>
              <a:rPr lang="en-GB" sz="2000" dirty="0">
                <a:solidFill>
                  <a:srgbClr val="4C4D4C"/>
                </a:solidFill>
              </a:rPr>
              <a:t>(L)</a:t>
            </a:r>
            <a:endParaRPr lang="en-AT" sz="2000" dirty="0">
              <a:solidFill>
                <a:srgbClr val="4C4D4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E59A0F-73A7-92EA-EF49-BDAA08BFA84B}"/>
                  </a:ext>
                </a:extLst>
              </p:cNvPr>
              <p:cNvSpPr txBox="1"/>
              <p:nvPr/>
            </p:nvSpPr>
            <p:spPr>
              <a:xfrm>
                <a:off x="9190857" y="3506093"/>
                <a:ext cx="27102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𝐷𝐷𝐿</m:t>
                      </m:r>
                    </m:oMath>
                  </m:oMathPara>
                </a14:m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1800" i="1" dirty="0">
                    <a:latin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𝐿𝐷𝐿</m:t>
                    </m:r>
                  </m:oMath>
                </a14:m>
                <a:endParaRPr lang="en-GB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18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𝐿𝐷𝐿</m:t>
                    </m:r>
                  </m:oMath>
                </a14:m>
                <a:endParaRPr lang="en-GB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1800" i="1" dirty="0">
                    <a:latin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GB" sz="1800" i="1" dirty="0">
                  <a:latin typeface="Cambria Math" panose="02040503050406030204" pitchFamily="18" charset="0"/>
                </a:endParaRPr>
              </a:p>
              <a:p>
                <a:endParaRPr lang="en-A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E59A0F-73A7-92EA-EF49-BDAA08BF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857" y="3506093"/>
                <a:ext cx="2710249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Content Placeholder 2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3BA28A6-C672-A8F1-C63A-CF3EB2FBAB5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4056" y="2108138"/>
            <a:ext cx="5117695" cy="3652974"/>
          </a:xfrm>
        </p:spPr>
      </p:pic>
    </p:spTree>
    <p:extLst>
      <p:ext uri="{BB962C8B-B14F-4D97-AF65-F5344CB8AC3E}">
        <p14:creationId xmlns:p14="http://schemas.microsoft.com/office/powerpoint/2010/main" val="60591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/>
    </p:bldLst>
  </p:timing>
</p:sld>
</file>

<file path=ppt/theme/theme1.xml><?xml version="1.0" encoding="utf-8"?>
<a:theme xmlns:a="http://schemas.openxmlformats.org/drawingml/2006/main" name="Office">
  <a:themeElements>
    <a:clrScheme name="uib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61"/>
      </a:accent1>
      <a:accent2>
        <a:srgbClr val="F392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x m l   v e r s i o n = " 1 . 0 "   e n c o d i n g = " u t f - 1 6 " ? > < D o c u m e n t S e t t i n g s   x m l n s : x s d = " h t t p : / / w w w . w 3 . o r g / 2 0 0 1 / X M L S c h e m a "   x m l n s : x s i = " h t t p : / / w w w . w 3 . o r g / 2 0 0 1 / X M L S c h e m a - i n s t a n c e "   x m l n s = " h t t p : / / w w w . z h a w . c h / A c c e s s i b i l i t y A d d I n " >  
     < C h e c k R e a d i n g O r d e r > t r u e < / C h e c k R e a d i n g O r d e r >  
     < C h e c k T a b l e H e a d e r > t r u e < / C h e c k T a b l e H e a d e r >  
     < C h e c k S l i d e T i t l e > t r u e < / C h e c k S l i d e T i t l e >  
     < C h e c k L a n g u a g e S e t t i n g > t r u e < / C h e c k L a n g u a g e S e t t i n g >  
     < C h e c k A l t T e x t > t r u e < / C h e c k A l t T e x t >  
     < C h e c k T e x t S i z e > f a l s e < / C h e c k T e x t S i z e >  
     < C h e c k S c r e e n T i p > f a l s e < / C h e c k S c r e e n T i p >  
     < S h o w S h a p e N a m e C o l u m n > f a l s e < / S h o w S h a p e N a m e C o l u m n >  
     < S h o w I s s u e D e s c r i p t i o n > t r u e < / S h o w I s s u e D e s c r i p t i o n >  
 < / D o c u m e n t S e t t i n g s > 
</file>

<file path=customXml/itemProps1.xml><?xml version="1.0" encoding="utf-8"?>
<ds:datastoreItem xmlns:ds="http://schemas.openxmlformats.org/officeDocument/2006/customXml" ds:itemID="{BF3C47E8-E8BD-4504-ADEF-5ED9F59ED23C}">
  <ds:schemaRefs>
    <ds:schemaRef ds:uri="http://www.w3.org/2001/XMLSchema"/>
    <ds:schemaRef ds:uri="http://www.zhaw.ch/AccessibilityAddI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734</Words>
  <Application>Microsoft Office PowerPoint</Application>
  <PresentationFormat>Widescreen</PresentationFormat>
  <Paragraphs>153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Wingdings</vt:lpstr>
      <vt:lpstr>Office</vt:lpstr>
      <vt:lpstr>An information-theoretical approach to internal models in a Partially Observable Markov Decision Process</vt:lpstr>
      <vt:lpstr>How can an agent learn about the structure of its environment?</vt:lpstr>
      <vt:lpstr>How can an agent learn about the structure of its environment?</vt:lpstr>
      <vt:lpstr>The Skinner Box as a Partially Observable Markov Decision Process</vt:lpstr>
      <vt:lpstr>The Skinner Box as a Partially Observable Markov Decision Process</vt:lpstr>
      <vt:lpstr>Markov Processes and Information Theory</vt:lpstr>
      <vt:lpstr>Information Theory and Synchronization</vt:lpstr>
      <vt:lpstr>Information Theory and Synchronization for a biased coin</vt:lpstr>
      <vt:lpstr>Reducing the delayed action MDP</vt:lpstr>
      <vt:lpstr>Analysing the block entropy behaviour</vt:lpstr>
      <vt:lpstr>Analysing the block entropy behaviour</vt:lpstr>
      <vt:lpstr>Future directions</vt:lpstr>
      <vt:lpstr>Use for internal model generation</vt:lpstr>
      <vt:lpstr>Conclusion</vt:lpstr>
      <vt:lpstr>Literary 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lastModifiedBy>Lukas Prader</cp:lastModifiedBy>
  <cp:revision>133</cp:revision>
  <dcterms:created xsi:type="dcterms:W3CDTF">2017-06-06T07:41:45Z</dcterms:created>
  <dcterms:modified xsi:type="dcterms:W3CDTF">2024-05-13T08:08:57Z</dcterms:modified>
</cp:coreProperties>
</file>